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ublic Sans" charset="1" panose="00000000000000000000"/>
      <p:regular r:id="rId10"/>
    </p:embeddedFont>
    <p:embeddedFont>
      <p:font typeface="Public Sans Bold" charset="1" panose="00000000000000000000"/>
      <p:regular r:id="rId11"/>
    </p:embeddedFont>
    <p:embeddedFont>
      <p:font typeface="Public Sans Italics" charset="1" panose="00000000000000000000"/>
      <p:regular r:id="rId12"/>
    </p:embeddedFont>
    <p:embeddedFont>
      <p:font typeface="Public Sans Bold Italics" charset="1" panose="00000000000000000000"/>
      <p:regular r:id="rId13"/>
    </p:embeddedFont>
    <p:embeddedFont>
      <p:font typeface="Public Sans Thin" charset="1" panose="00000000000000000000"/>
      <p:regular r:id="rId14"/>
    </p:embeddedFont>
    <p:embeddedFont>
      <p:font typeface="Public Sans Thin Italics" charset="1" panose="00000000000000000000"/>
      <p:regular r:id="rId15"/>
    </p:embeddedFont>
    <p:embeddedFont>
      <p:font typeface="Public Sans Medium" charset="1" panose="00000000000000000000"/>
      <p:regular r:id="rId16"/>
    </p:embeddedFont>
    <p:embeddedFont>
      <p:font typeface="Public Sans Medium Italics" charset="1" panose="00000000000000000000"/>
      <p:regular r:id="rId17"/>
    </p:embeddedFont>
    <p:embeddedFont>
      <p:font typeface="Public Sans Heavy" charset="1" panose="00000000000000000000"/>
      <p:regular r:id="rId18"/>
    </p:embeddedFont>
    <p:embeddedFont>
      <p:font typeface="Public Sans Heavy Italics" charset="1" panose="00000000000000000000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5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452082" y="4465627"/>
            <a:ext cx="7691571" cy="4411792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9B9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B9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4005" t="0" r="-400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191085" y="8515094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60438" y="-1017245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72388" y="1721706"/>
            <a:ext cx="10188134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40"/>
              </a:lnSpc>
            </a:pPr>
            <a:r>
              <a:rPr lang="en-US" sz="8200" spc="-262">
                <a:solidFill>
                  <a:srgbClr val="FFFFFF"/>
                </a:solidFill>
                <a:latin typeface="Poppins Semi-Bold"/>
              </a:rPr>
              <a:t>Manager Societies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87958" y="9445831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>
                <a:solidFill>
                  <a:srgbClr val="FFFFFF"/>
                </a:solidFill>
                <a:latin typeface="Poppins"/>
              </a:rPr>
              <a:t>JAVIER BARRIO MARTÍN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75578" y="3255231"/>
            <a:ext cx="14125141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ublic Sans"/>
              </a:rPr>
              <a:t>Desarrollo Web y Análisis de Mercado de un ERP para PYMES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6392" y="345943"/>
            <a:ext cx="14701400" cy="959511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19704" t="0" r="-1606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57221" y="-583746"/>
            <a:ext cx="1330779" cy="11209564"/>
            <a:chOff x="0" y="0"/>
            <a:chExt cx="350493" cy="295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493" cy="2952313"/>
            </a:xfrm>
            <a:custGeom>
              <a:avLst/>
              <a:gdLst/>
              <a:ahLst/>
              <a:cxnLst/>
              <a:rect r="r" b="b" t="t" l="l"/>
              <a:pathLst>
                <a:path h="2952313" w="350493">
                  <a:moveTo>
                    <a:pt x="0" y="0"/>
                  </a:moveTo>
                  <a:lnTo>
                    <a:pt x="350493" y="0"/>
                  </a:lnTo>
                  <a:lnTo>
                    <a:pt x="350493" y="2952313"/>
                  </a:lnTo>
                  <a:lnTo>
                    <a:pt x="0" y="295231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50493" cy="300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3376631" y="5153513"/>
            <a:ext cx="8670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Módulo - 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6392" y="345943"/>
            <a:ext cx="14701400" cy="959511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19630" t="0" r="-5697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57221" y="-583746"/>
            <a:ext cx="1330779" cy="11209564"/>
            <a:chOff x="0" y="0"/>
            <a:chExt cx="350493" cy="295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493" cy="2952313"/>
            </a:xfrm>
            <a:custGeom>
              <a:avLst/>
              <a:gdLst/>
              <a:ahLst/>
              <a:cxnLst/>
              <a:rect r="r" b="b" t="t" l="l"/>
              <a:pathLst>
                <a:path h="2952313" w="350493">
                  <a:moveTo>
                    <a:pt x="0" y="0"/>
                  </a:moveTo>
                  <a:lnTo>
                    <a:pt x="350493" y="0"/>
                  </a:lnTo>
                  <a:lnTo>
                    <a:pt x="350493" y="2952313"/>
                  </a:lnTo>
                  <a:lnTo>
                    <a:pt x="0" y="295231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50493" cy="300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2853629" y="4691063"/>
            <a:ext cx="959511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Módulo - Agenda | Clientes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6392" y="345943"/>
            <a:ext cx="14701400" cy="959511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20783" t="0" r="-5736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57221" y="-583746"/>
            <a:ext cx="1330779" cy="11209564"/>
            <a:chOff x="0" y="0"/>
            <a:chExt cx="350493" cy="295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493" cy="2952313"/>
            </a:xfrm>
            <a:custGeom>
              <a:avLst/>
              <a:gdLst/>
              <a:ahLst/>
              <a:cxnLst/>
              <a:rect r="r" b="b" t="t" l="l"/>
              <a:pathLst>
                <a:path h="2952313" w="350493">
                  <a:moveTo>
                    <a:pt x="0" y="0"/>
                  </a:moveTo>
                  <a:lnTo>
                    <a:pt x="350493" y="0"/>
                  </a:lnTo>
                  <a:lnTo>
                    <a:pt x="350493" y="2952313"/>
                  </a:lnTo>
                  <a:lnTo>
                    <a:pt x="0" y="295231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50493" cy="300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4061066" y="4691063"/>
            <a:ext cx="718024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Módulo - Calendario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6392" y="345943"/>
            <a:ext cx="14701400" cy="959511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22415" t="-1336" r="-14306" b="-6558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57221" y="-583746"/>
            <a:ext cx="1330779" cy="11209564"/>
            <a:chOff x="0" y="0"/>
            <a:chExt cx="350493" cy="295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493" cy="2952313"/>
            </a:xfrm>
            <a:custGeom>
              <a:avLst/>
              <a:gdLst/>
              <a:ahLst/>
              <a:cxnLst/>
              <a:rect r="r" b="b" t="t" l="l"/>
              <a:pathLst>
                <a:path h="2952313" w="350493">
                  <a:moveTo>
                    <a:pt x="0" y="0"/>
                  </a:moveTo>
                  <a:lnTo>
                    <a:pt x="350493" y="0"/>
                  </a:lnTo>
                  <a:lnTo>
                    <a:pt x="350493" y="2952313"/>
                  </a:lnTo>
                  <a:lnTo>
                    <a:pt x="0" y="295231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50493" cy="300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2970059" y="4791075"/>
            <a:ext cx="934320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0"/>
              </a:lnSpc>
            </a:pPr>
            <a:r>
              <a:rPr lang="en-US" sz="4400" spc="-140">
                <a:solidFill>
                  <a:srgbClr val="FFFFFF"/>
                </a:solidFill>
                <a:latin typeface="Poppins Semi-Bold"/>
              </a:rPr>
              <a:t>Módulo - Facturación | Albaranes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6392" y="345943"/>
            <a:ext cx="14701400" cy="959511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20271" t="0" r="-578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57221" y="-583746"/>
            <a:ext cx="1330779" cy="11209564"/>
            <a:chOff x="0" y="0"/>
            <a:chExt cx="350493" cy="295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493" cy="2952313"/>
            </a:xfrm>
            <a:custGeom>
              <a:avLst/>
              <a:gdLst/>
              <a:ahLst/>
              <a:cxnLst/>
              <a:rect r="r" b="b" t="t" l="l"/>
              <a:pathLst>
                <a:path h="2952313" w="350493">
                  <a:moveTo>
                    <a:pt x="0" y="0"/>
                  </a:moveTo>
                  <a:lnTo>
                    <a:pt x="350493" y="0"/>
                  </a:lnTo>
                  <a:lnTo>
                    <a:pt x="350493" y="2952313"/>
                  </a:lnTo>
                  <a:lnTo>
                    <a:pt x="0" y="295231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50493" cy="300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4061066" y="4691063"/>
            <a:ext cx="718024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Módulo - Finanzas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6392" y="345943"/>
            <a:ext cx="14701400" cy="959511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22360" t="-668" r="-29487" b="-2087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57221" y="-583746"/>
            <a:ext cx="1330779" cy="11209564"/>
            <a:chOff x="0" y="0"/>
            <a:chExt cx="350493" cy="295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493" cy="2952313"/>
            </a:xfrm>
            <a:custGeom>
              <a:avLst/>
              <a:gdLst/>
              <a:ahLst/>
              <a:cxnLst/>
              <a:rect r="r" b="b" t="t" l="l"/>
              <a:pathLst>
                <a:path h="2952313" w="350493">
                  <a:moveTo>
                    <a:pt x="0" y="0"/>
                  </a:moveTo>
                  <a:lnTo>
                    <a:pt x="350493" y="0"/>
                  </a:lnTo>
                  <a:lnTo>
                    <a:pt x="350493" y="2952313"/>
                  </a:lnTo>
                  <a:lnTo>
                    <a:pt x="0" y="295231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50493" cy="300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2974822" y="4805362"/>
            <a:ext cx="9343203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4300" spc="-137">
                <a:solidFill>
                  <a:srgbClr val="FFFFFF"/>
                </a:solidFill>
                <a:latin typeface="Poppins Semi-Bold"/>
              </a:rPr>
              <a:t>Módulo - Inventario | Herramientas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6392" y="345943"/>
            <a:ext cx="14701400" cy="959511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20495" t="0" r="-293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57221" y="-583746"/>
            <a:ext cx="1330779" cy="11209564"/>
            <a:chOff x="0" y="0"/>
            <a:chExt cx="350493" cy="295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493" cy="2952313"/>
            </a:xfrm>
            <a:custGeom>
              <a:avLst/>
              <a:gdLst/>
              <a:ahLst/>
              <a:cxnLst/>
              <a:rect r="r" b="b" t="t" l="l"/>
              <a:pathLst>
                <a:path h="2952313" w="350493">
                  <a:moveTo>
                    <a:pt x="0" y="0"/>
                  </a:moveTo>
                  <a:lnTo>
                    <a:pt x="350493" y="0"/>
                  </a:lnTo>
                  <a:lnTo>
                    <a:pt x="350493" y="2952313"/>
                  </a:lnTo>
                  <a:lnTo>
                    <a:pt x="0" y="295231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50493" cy="300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4782053" y="4568598"/>
            <a:ext cx="573826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Módulo - Tareas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6392" y="345943"/>
            <a:ext cx="14701400" cy="959511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12631" t="0" r="-12631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57221" y="-583746"/>
            <a:ext cx="1330779" cy="11209564"/>
            <a:chOff x="0" y="0"/>
            <a:chExt cx="350493" cy="295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493" cy="2952313"/>
            </a:xfrm>
            <a:custGeom>
              <a:avLst/>
              <a:gdLst/>
              <a:ahLst/>
              <a:cxnLst/>
              <a:rect r="r" b="b" t="t" l="l"/>
              <a:pathLst>
                <a:path h="2952313" w="350493">
                  <a:moveTo>
                    <a:pt x="0" y="0"/>
                  </a:moveTo>
                  <a:lnTo>
                    <a:pt x="350493" y="0"/>
                  </a:lnTo>
                  <a:lnTo>
                    <a:pt x="350493" y="2952313"/>
                  </a:lnTo>
                  <a:lnTo>
                    <a:pt x="0" y="295231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50493" cy="300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4478022" y="4691062"/>
            <a:ext cx="634632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Módulo - Usuarios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56392" y="345943"/>
            <a:ext cx="14701400" cy="959511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20258" t="0" r="-6324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957221" y="-583746"/>
            <a:ext cx="1330779" cy="11209564"/>
            <a:chOff x="0" y="0"/>
            <a:chExt cx="350493" cy="295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493" cy="2952313"/>
            </a:xfrm>
            <a:custGeom>
              <a:avLst/>
              <a:gdLst/>
              <a:ahLst/>
              <a:cxnLst/>
              <a:rect r="r" b="b" t="t" l="l"/>
              <a:pathLst>
                <a:path h="2952313" w="350493">
                  <a:moveTo>
                    <a:pt x="0" y="0"/>
                  </a:moveTo>
                  <a:lnTo>
                    <a:pt x="350493" y="0"/>
                  </a:lnTo>
                  <a:lnTo>
                    <a:pt x="350493" y="2952313"/>
                  </a:lnTo>
                  <a:lnTo>
                    <a:pt x="0" y="295231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50493" cy="300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15033965" y="4691063"/>
            <a:ext cx="523444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Módulo - Perfil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5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5015" y="1589642"/>
            <a:ext cx="755798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CONCLUSIONES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95015" y="1009650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>
                <a:solidFill>
                  <a:srgbClr val="FFFFFF"/>
                </a:solidFill>
                <a:latin typeface="Poppins"/>
              </a:rPr>
              <a:t>MANAGER SOCIETIES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837892" y="1809070"/>
            <a:ext cx="6757646" cy="7691172"/>
            <a:chOff x="0" y="0"/>
            <a:chExt cx="1779792" cy="2025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79792" cy="2025659"/>
            </a:xfrm>
            <a:custGeom>
              <a:avLst/>
              <a:gdLst/>
              <a:ahLst/>
              <a:cxnLst/>
              <a:rect r="r" b="b" t="t" l="l"/>
              <a:pathLst>
                <a:path h="2025659" w="1779792">
                  <a:moveTo>
                    <a:pt x="58428" y="0"/>
                  </a:moveTo>
                  <a:lnTo>
                    <a:pt x="1721363" y="0"/>
                  </a:lnTo>
                  <a:cubicBezTo>
                    <a:pt x="1753632" y="0"/>
                    <a:pt x="1779792" y="26159"/>
                    <a:pt x="1779792" y="58428"/>
                  </a:cubicBezTo>
                  <a:lnTo>
                    <a:pt x="1779792" y="1967230"/>
                  </a:lnTo>
                  <a:cubicBezTo>
                    <a:pt x="1779792" y="1982726"/>
                    <a:pt x="1773636" y="1997588"/>
                    <a:pt x="1762678" y="2008545"/>
                  </a:cubicBezTo>
                  <a:cubicBezTo>
                    <a:pt x="1751721" y="2019503"/>
                    <a:pt x="1736860" y="2025659"/>
                    <a:pt x="1721363" y="2025659"/>
                  </a:cubicBezTo>
                  <a:lnTo>
                    <a:pt x="58428" y="2025659"/>
                  </a:lnTo>
                  <a:cubicBezTo>
                    <a:pt x="42932" y="2025659"/>
                    <a:pt x="28071" y="2019503"/>
                    <a:pt x="17113" y="2008545"/>
                  </a:cubicBezTo>
                  <a:cubicBezTo>
                    <a:pt x="6156" y="1997588"/>
                    <a:pt x="0" y="1982726"/>
                    <a:pt x="0" y="1967230"/>
                  </a:cubicBezTo>
                  <a:lnTo>
                    <a:pt x="0" y="58428"/>
                  </a:lnTo>
                  <a:cubicBezTo>
                    <a:pt x="0" y="42932"/>
                    <a:pt x="6156" y="28071"/>
                    <a:pt x="17113" y="17113"/>
                  </a:cubicBezTo>
                  <a:cubicBezTo>
                    <a:pt x="28071" y="6156"/>
                    <a:pt x="42932" y="0"/>
                    <a:pt x="584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779792" cy="2044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420340" y="2220267"/>
            <a:ext cx="483120" cy="483120"/>
          </a:xfrm>
          <a:custGeom>
            <a:avLst/>
            <a:gdLst/>
            <a:ahLst/>
            <a:cxnLst/>
            <a:rect r="r" b="b" t="t" l="l"/>
            <a:pathLst>
              <a:path h="483120" w="483120">
                <a:moveTo>
                  <a:pt x="0" y="0"/>
                </a:moveTo>
                <a:lnTo>
                  <a:pt x="483119" y="0"/>
                </a:lnTo>
                <a:lnTo>
                  <a:pt x="483119" y="483120"/>
                </a:lnTo>
                <a:lnTo>
                  <a:pt x="0" y="48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2386667" y="2106210"/>
            <a:ext cx="7556000" cy="7187645"/>
          </a:xfrm>
          <a:custGeom>
            <a:avLst/>
            <a:gdLst/>
            <a:ahLst/>
            <a:cxnLst/>
            <a:rect r="r" b="b" t="t" l="l"/>
            <a:pathLst>
              <a:path h="7187645" w="7556000">
                <a:moveTo>
                  <a:pt x="0" y="0"/>
                </a:moveTo>
                <a:lnTo>
                  <a:pt x="7556000" y="0"/>
                </a:lnTo>
                <a:lnTo>
                  <a:pt x="7556000" y="7187645"/>
                </a:lnTo>
                <a:lnTo>
                  <a:pt x="0" y="7187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420340" y="3184984"/>
            <a:ext cx="394839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64">
                <a:solidFill>
                  <a:srgbClr val="004AAD"/>
                </a:solidFill>
                <a:latin typeface="Poppins Semi-Bold"/>
              </a:rPr>
              <a:t>CONCLUSIONES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20340" y="3700613"/>
            <a:ext cx="5410415" cy="473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6639" indent="-233319" lvl="1">
              <a:lnSpc>
                <a:spcPts val="5403"/>
              </a:lnSpc>
              <a:buFont typeface="Arial"/>
              <a:buChar char="•"/>
            </a:pPr>
            <a:r>
              <a:rPr lang="en-US" sz="2161" spc="-69">
                <a:solidFill>
                  <a:srgbClr val="004AAD"/>
                </a:solidFill>
                <a:latin typeface="Poppins"/>
              </a:rPr>
              <a:t>Diseño Propio</a:t>
            </a:r>
          </a:p>
          <a:p>
            <a:pPr marL="466639" indent="-233319" lvl="1">
              <a:lnSpc>
                <a:spcPts val="5403"/>
              </a:lnSpc>
              <a:buFont typeface="Arial"/>
              <a:buChar char="•"/>
            </a:pPr>
            <a:r>
              <a:rPr lang="en-US" sz="2161" spc="-69">
                <a:solidFill>
                  <a:srgbClr val="004AAD"/>
                </a:solidFill>
                <a:latin typeface="Poppins"/>
              </a:rPr>
              <a:t>Refactorización de Templates.</a:t>
            </a:r>
          </a:p>
          <a:p>
            <a:pPr marL="466639" indent="-233319" lvl="1">
              <a:lnSpc>
                <a:spcPts val="5403"/>
              </a:lnSpc>
              <a:buFont typeface="Arial"/>
              <a:buChar char="•"/>
            </a:pPr>
            <a:r>
              <a:rPr lang="en-US" sz="2161" spc="-69">
                <a:solidFill>
                  <a:srgbClr val="004AAD"/>
                </a:solidFill>
                <a:latin typeface="Poppins"/>
              </a:rPr>
              <a:t>Análisis del Código con Sonar.</a:t>
            </a:r>
          </a:p>
          <a:p>
            <a:pPr marL="466639" indent="-233319" lvl="1">
              <a:lnSpc>
                <a:spcPts val="5403"/>
              </a:lnSpc>
              <a:buFont typeface="Arial"/>
              <a:buChar char="•"/>
            </a:pPr>
            <a:r>
              <a:rPr lang="en-US" sz="2161" spc="-69">
                <a:solidFill>
                  <a:srgbClr val="004AAD"/>
                </a:solidFill>
                <a:latin typeface="Poppins"/>
              </a:rPr>
              <a:t>Rediseñar BD.</a:t>
            </a:r>
          </a:p>
          <a:p>
            <a:pPr marL="466639" indent="-233319" lvl="1">
              <a:lnSpc>
                <a:spcPts val="5403"/>
              </a:lnSpc>
              <a:buFont typeface="Arial"/>
              <a:buChar char="•"/>
            </a:pPr>
            <a:r>
              <a:rPr lang="en-US" sz="2161" spc="-69">
                <a:solidFill>
                  <a:srgbClr val="004AAD"/>
                </a:solidFill>
                <a:latin typeface="Poppins"/>
              </a:rPr>
              <a:t>Test unitarios.</a:t>
            </a:r>
          </a:p>
          <a:p>
            <a:pPr marL="466639" indent="-233319" lvl="1">
              <a:lnSpc>
                <a:spcPts val="5403"/>
              </a:lnSpc>
              <a:buFont typeface="Arial"/>
              <a:buChar char="•"/>
            </a:pPr>
            <a:r>
              <a:rPr lang="en-US" sz="2161" spc="-69">
                <a:solidFill>
                  <a:srgbClr val="004AAD"/>
                </a:solidFill>
                <a:latin typeface="Poppins"/>
              </a:rPr>
              <a:t>Test Automatizados.</a:t>
            </a:r>
          </a:p>
          <a:p>
            <a:pPr marL="466639" indent="-233319" lvl="1">
              <a:lnSpc>
                <a:spcPts val="5403"/>
              </a:lnSpc>
              <a:buFont typeface="Arial"/>
              <a:buChar char="•"/>
            </a:pPr>
            <a:r>
              <a:rPr lang="en-US" sz="2161" spc="-69">
                <a:solidFill>
                  <a:srgbClr val="004AAD"/>
                </a:solidFill>
                <a:latin typeface="Poppins"/>
              </a:rPr>
              <a:t>Despliegue a Producción.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60483" y="-205990"/>
            <a:ext cx="8527517" cy="10492990"/>
            <a:chOff x="0" y="0"/>
            <a:chExt cx="2245930" cy="2763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5931" cy="2763586"/>
            </a:xfrm>
            <a:custGeom>
              <a:avLst/>
              <a:gdLst/>
              <a:ahLst/>
              <a:cxnLst/>
              <a:rect r="r" b="b" t="t" l="l"/>
              <a:pathLst>
                <a:path h="2763586" w="2245931">
                  <a:moveTo>
                    <a:pt x="0" y="0"/>
                  </a:moveTo>
                  <a:lnTo>
                    <a:pt x="2245931" y="0"/>
                  </a:lnTo>
                  <a:lnTo>
                    <a:pt x="2245931" y="2763586"/>
                  </a:lnTo>
                  <a:lnTo>
                    <a:pt x="0" y="2763586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45930" cy="2811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6914" y="3529631"/>
            <a:ext cx="9563179" cy="4665889"/>
            <a:chOff x="0" y="0"/>
            <a:chExt cx="12750905" cy="62211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5400"/>
              <a:ext cx="756663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08529" y="-38100"/>
              <a:ext cx="11642377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-112">
                  <a:solidFill>
                    <a:srgbClr val="004AAD"/>
                  </a:solidFill>
                  <a:latin typeface="Poppins"/>
                </a:rPr>
                <a:t>Emprendimiento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51643"/>
              <a:ext cx="756663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08529" y="1338943"/>
              <a:ext cx="11642377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-112">
                  <a:solidFill>
                    <a:srgbClr val="004AAD"/>
                  </a:solidFill>
                  <a:latin typeface="Poppins"/>
                </a:rPr>
                <a:t>Financiación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28686"/>
              <a:ext cx="756663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08529" y="2715986"/>
              <a:ext cx="11642377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-112">
                  <a:solidFill>
                    <a:srgbClr val="004AAD"/>
                  </a:solidFill>
                  <a:latin typeface="Poppins"/>
                </a:rPr>
                <a:t>Riesgo Personal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100286"/>
              <a:ext cx="756663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08529" y="4087586"/>
              <a:ext cx="11642377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-112">
                  <a:solidFill>
                    <a:srgbClr val="004AAD"/>
                  </a:solidFill>
                  <a:latin typeface="Poppins"/>
                </a:rPr>
                <a:t>Soluciones Fuera de Mercado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471886"/>
              <a:ext cx="756663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08529" y="5459186"/>
              <a:ext cx="11642377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-112">
                  <a:solidFill>
                    <a:srgbClr val="004AAD"/>
                  </a:solidFill>
                  <a:latin typeface="Poppins Bold"/>
                </a:rPr>
                <a:t>Manager Societies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4602" cy="661045"/>
            </a:xfrm>
            <a:custGeom>
              <a:avLst/>
              <a:gdLst/>
              <a:ahLst/>
              <a:cxnLst/>
              <a:rect r="r" b="b" t="t" l="l"/>
              <a:pathLst>
                <a:path h="661045" w="704602">
                  <a:moveTo>
                    <a:pt x="0" y="0"/>
                  </a:moveTo>
                  <a:lnTo>
                    <a:pt x="704602" y="0"/>
                  </a:lnTo>
                  <a:lnTo>
                    <a:pt x="704602" y="661045"/>
                  </a:lnTo>
                  <a:lnTo>
                    <a:pt x="0" y="661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424210"/>
              <a:ext cx="704602" cy="661045"/>
            </a:xfrm>
            <a:custGeom>
              <a:avLst/>
              <a:gdLst/>
              <a:ahLst/>
              <a:cxnLst/>
              <a:rect r="r" b="b" t="t" l="l"/>
              <a:pathLst>
                <a:path h="661045" w="704602">
                  <a:moveTo>
                    <a:pt x="0" y="0"/>
                  </a:moveTo>
                  <a:lnTo>
                    <a:pt x="704602" y="0"/>
                  </a:lnTo>
                  <a:lnTo>
                    <a:pt x="704602" y="661046"/>
                  </a:lnTo>
                  <a:lnTo>
                    <a:pt x="0" y="661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792770"/>
              <a:ext cx="704602" cy="661045"/>
            </a:xfrm>
            <a:custGeom>
              <a:avLst/>
              <a:gdLst/>
              <a:ahLst/>
              <a:cxnLst/>
              <a:rect r="r" b="b" t="t" l="l"/>
              <a:pathLst>
                <a:path h="661045" w="704602">
                  <a:moveTo>
                    <a:pt x="0" y="0"/>
                  </a:moveTo>
                  <a:lnTo>
                    <a:pt x="704602" y="0"/>
                  </a:lnTo>
                  <a:lnTo>
                    <a:pt x="704602" y="661045"/>
                  </a:lnTo>
                  <a:lnTo>
                    <a:pt x="0" y="661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165015"/>
              <a:ext cx="704602" cy="661045"/>
            </a:xfrm>
            <a:custGeom>
              <a:avLst/>
              <a:gdLst/>
              <a:ahLst/>
              <a:cxnLst/>
              <a:rect r="r" b="b" t="t" l="l"/>
              <a:pathLst>
                <a:path h="661045" w="704602">
                  <a:moveTo>
                    <a:pt x="0" y="0"/>
                  </a:moveTo>
                  <a:lnTo>
                    <a:pt x="704602" y="0"/>
                  </a:lnTo>
                  <a:lnTo>
                    <a:pt x="704602" y="661046"/>
                  </a:lnTo>
                  <a:lnTo>
                    <a:pt x="0" y="661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5537261"/>
              <a:ext cx="704602" cy="661045"/>
            </a:xfrm>
            <a:custGeom>
              <a:avLst/>
              <a:gdLst/>
              <a:ahLst/>
              <a:cxnLst/>
              <a:rect r="r" b="b" t="t" l="l"/>
              <a:pathLst>
                <a:path h="661045" w="704602">
                  <a:moveTo>
                    <a:pt x="0" y="0"/>
                  </a:moveTo>
                  <a:lnTo>
                    <a:pt x="704602" y="0"/>
                  </a:lnTo>
                  <a:lnTo>
                    <a:pt x="704602" y="661045"/>
                  </a:lnTo>
                  <a:lnTo>
                    <a:pt x="0" y="661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28700" y="1493277"/>
            <a:ext cx="873178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>
                <a:solidFill>
                  <a:srgbClr val="004AAD"/>
                </a:solidFill>
                <a:latin typeface="Poppins Semi-Bold"/>
              </a:rPr>
              <a:t>Resumen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009650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>
                <a:solidFill>
                  <a:srgbClr val="004AAD"/>
                </a:solidFill>
                <a:latin typeface="Poppins"/>
              </a:rPr>
              <a:t>MANAGER SOCIETIES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415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07564" y="4074190"/>
            <a:ext cx="5872871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spc="-319">
                <a:solidFill>
                  <a:srgbClr val="FFFFFF"/>
                </a:solidFill>
                <a:latin typeface="Poppins Semi-Bold"/>
              </a:rPr>
              <a:t>GRACIAS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454006" y="1442962"/>
            <a:ext cx="5684026" cy="7401076"/>
            <a:chOff x="0" y="0"/>
            <a:chExt cx="14630400" cy="190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04520" y="545084"/>
              <a:ext cx="13421360" cy="17959831"/>
            </a:xfrm>
            <a:custGeom>
              <a:avLst/>
              <a:gdLst/>
              <a:ahLst/>
              <a:cxnLst/>
              <a:rect r="r" b="b" t="t" l="l"/>
              <a:pathLst>
                <a:path h="17959831" w="13421360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629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304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46304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3"/>
              <a:stretch>
                <a:fillRect l="0" t="-32" r="0" b="-3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191085" y="856036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54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19107" y="3079098"/>
            <a:ext cx="528452" cy="495784"/>
          </a:xfrm>
          <a:custGeom>
            <a:avLst/>
            <a:gdLst/>
            <a:ahLst/>
            <a:cxnLst/>
            <a:rect r="r" b="b" t="t" l="l"/>
            <a:pathLst>
              <a:path h="495784" w="528452">
                <a:moveTo>
                  <a:pt x="0" y="0"/>
                </a:moveTo>
                <a:lnTo>
                  <a:pt x="528452" y="0"/>
                </a:lnTo>
                <a:lnTo>
                  <a:pt x="528452" y="495784"/>
                </a:lnTo>
                <a:lnTo>
                  <a:pt x="0" y="495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25921" y="4556778"/>
            <a:ext cx="514824" cy="505171"/>
          </a:xfrm>
          <a:custGeom>
            <a:avLst/>
            <a:gdLst/>
            <a:ahLst/>
            <a:cxnLst/>
            <a:rect r="r" b="b" t="t" l="l"/>
            <a:pathLst>
              <a:path h="505171" w="514824">
                <a:moveTo>
                  <a:pt x="0" y="0"/>
                </a:moveTo>
                <a:lnTo>
                  <a:pt x="514824" y="0"/>
                </a:lnTo>
                <a:lnTo>
                  <a:pt x="514824" y="505171"/>
                </a:lnTo>
                <a:lnTo>
                  <a:pt x="0" y="505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35446" y="6090712"/>
            <a:ext cx="521638" cy="545439"/>
          </a:xfrm>
          <a:custGeom>
            <a:avLst/>
            <a:gdLst/>
            <a:ahLst/>
            <a:cxnLst/>
            <a:rect r="r" b="b" t="t" l="l"/>
            <a:pathLst>
              <a:path h="545439" w="521638">
                <a:moveTo>
                  <a:pt x="0" y="0"/>
                </a:moveTo>
                <a:lnTo>
                  <a:pt x="521638" y="0"/>
                </a:lnTo>
                <a:lnTo>
                  <a:pt x="521638" y="545439"/>
                </a:lnTo>
                <a:lnTo>
                  <a:pt x="0" y="5454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12199" y="7432301"/>
            <a:ext cx="587182" cy="579709"/>
          </a:xfrm>
          <a:custGeom>
            <a:avLst/>
            <a:gdLst/>
            <a:ahLst/>
            <a:cxnLst/>
            <a:rect r="r" b="b" t="t" l="l"/>
            <a:pathLst>
              <a:path h="579709" w="587182">
                <a:moveTo>
                  <a:pt x="0" y="0"/>
                </a:moveTo>
                <a:lnTo>
                  <a:pt x="587182" y="0"/>
                </a:lnTo>
                <a:lnTo>
                  <a:pt x="587182" y="579708"/>
                </a:lnTo>
                <a:lnTo>
                  <a:pt x="0" y="579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21475" y="6109762"/>
            <a:ext cx="5091375" cy="707428"/>
            <a:chOff x="0" y="0"/>
            <a:chExt cx="6788499" cy="94323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264525" cy="434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 spc="-64">
                  <a:solidFill>
                    <a:srgbClr val="004AAD"/>
                  </a:solidFill>
                  <a:latin typeface="Poppins Semi-Bold"/>
                </a:rPr>
                <a:t>Desventajas del ERP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27947"/>
              <a:ext cx="6788499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spc="-57">
                  <a:solidFill>
                    <a:srgbClr val="004AAD"/>
                  </a:solidFill>
                  <a:latin typeface="Poppins"/>
                </a:rPr>
                <a:t>Coste y obsolescencia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95015" y="1589642"/>
            <a:ext cx="587287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>
                <a:solidFill>
                  <a:srgbClr val="004AAD"/>
                </a:solidFill>
                <a:latin typeface="Poppins Semi-Bold"/>
              </a:rPr>
              <a:t>Introducción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5015" y="1009650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>
                <a:solidFill>
                  <a:srgbClr val="004AAD"/>
                </a:solidFill>
                <a:latin typeface="Poppins"/>
              </a:rPr>
              <a:t>MANAGER SOCIETIES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1475" y="3146015"/>
            <a:ext cx="394839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64">
                <a:solidFill>
                  <a:srgbClr val="004AAD"/>
                </a:solidFill>
                <a:latin typeface="Poppins Semi-Bold"/>
              </a:rPr>
              <a:t>Definición de ERP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21475" y="4613601"/>
            <a:ext cx="394839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64">
                <a:solidFill>
                  <a:srgbClr val="004AAD"/>
                </a:solidFill>
                <a:latin typeface="Poppins Semi-Bold"/>
              </a:rPr>
              <a:t>Ventajas del ERP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21475" y="3556263"/>
            <a:ext cx="509137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57">
                <a:solidFill>
                  <a:srgbClr val="004AAD"/>
                </a:solidFill>
                <a:latin typeface="Poppins"/>
              </a:rPr>
              <a:t>Sistema de planificación de recursos empresariales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21475" y="5023849"/>
            <a:ext cx="509137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57">
                <a:solidFill>
                  <a:srgbClr val="004AAD"/>
                </a:solidFill>
                <a:latin typeface="Poppins"/>
              </a:rPr>
              <a:t>Automatización de Procesos e información accesible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21475" y="7544611"/>
            <a:ext cx="394839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-64">
                <a:solidFill>
                  <a:srgbClr val="004AAD"/>
                </a:solidFill>
                <a:latin typeface="Poppins Semi-Bold"/>
              </a:rPr>
              <a:t>Objetivo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21475" y="7954859"/>
            <a:ext cx="5091375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57">
                <a:solidFill>
                  <a:srgbClr val="004AAD"/>
                </a:solidFill>
                <a:latin typeface="Poppins"/>
              </a:rPr>
              <a:t>Diseño y desarrollo de un ERP completo y funcional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93277"/>
            <a:ext cx="873178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>
                <a:solidFill>
                  <a:srgbClr val="004AAD"/>
                </a:solidFill>
                <a:latin typeface="Poppins Semi-Bold"/>
              </a:rPr>
              <a:t>Estado del arte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>
                <a:solidFill>
                  <a:srgbClr val="004AAD"/>
                </a:solidFill>
                <a:latin typeface="Poppins"/>
              </a:rPr>
              <a:t>MANAGER SOCIETIES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17515" y="6538669"/>
            <a:ext cx="4652040" cy="2288409"/>
            <a:chOff x="0" y="0"/>
            <a:chExt cx="1225229" cy="6027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5229" cy="602709"/>
            </a:xfrm>
            <a:custGeom>
              <a:avLst/>
              <a:gdLst/>
              <a:ahLst/>
              <a:cxnLst/>
              <a:rect r="r" b="b" t="t" l="l"/>
              <a:pathLst>
                <a:path h="602709" w="1225229">
                  <a:moveTo>
                    <a:pt x="84874" y="0"/>
                  </a:moveTo>
                  <a:lnTo>
                    <a:pt x="1140355" y="0"/>
                  </a:lnTo>
                  <a:cubicBezTo>
                    <a:pt x="1162865" y="0"/>
                    <a:pt x="1184453" y="8942"/>
                    <a:pt x="1200370" y="24859"/>
                  </a:cubicBezTo>
                  <a:cubicBezTo>
                    <a:pt x="1216287" y="40776"/>
                    <a:pt x="1225229" y="62364"/>
                    <a:pt x="1225229" y="84874"/>
                  </a:cubicBezTo>
                  <a:lnTo>
                    <a:pt x="1225229" y="517834"/>
                  </a:lnTo>
                  <a:cubicBezTo>
                    <a:pt x="1225229" y="540344"/>
                    <a:pt x="1216287" y="561932"/>
                    <a:pt x="1200370" y="577849"/>
                  </a:cubicBezTo>
                  <a:cubicBezTo>
                    <a:pt x="1184453" y="593766"/>
                    <a:pt x="1162865" y="602709"/>
                    <a:pt x="1140355" y="602709"/>
                  </a:cubicBezTo>
                  <a:lnTo>
                    <a:pt x="84874" y="602709"/>
                  </a:lnTo>
                  <a:cubicBezTo>
                    <a:pt x="62364" y="602709"/>
                    <a:pt x="40776" y="593766"/>
                    <a:pt x="24859" y="577849"/>
                  </a:cubicBezTo>
                  <a:cubicBezTo>
                    <a:pt x="8942" y="561932"/>
                    <a:pt x="0" y="540344"/>
                    <a:pt x="0" y="517834"/>
                  </a:cubicBezTo>
                  <a:lnTo>
                    <a:pt x="0" y="84874"/>
                  </a:lnTo>
                  <a:cubicBezTo>
                    <a:pt x="0" y="62364"/>
                    <a:pt x="8942" y="40776"/>
                    <a:pt x="24859" y="24859"/>
                  </a:cubicBezTo>
                  <a:cubicBezTo>
                    <a:pt x="40776" y="8942"/>
                    <a:pt x="62364" y="0"/>
                    <a:pt x="84874" y="0"/>
                  </a:cubicBezTo>
                  <a:close/>
                </a:path>
              </a:pathLst>
            </a:custGeom>
            <a:solidFill>
              <a:srgbClr val="4154F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25229" cy="650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68221" y="7339338"/>
            <a:ext cx="3958286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Análisis PEST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741780" y="6538669"/>
            <a:ext cx="4652040" cy="2288409"/>
            <a:chOff x="0" y="0"/>
            <a:chExt cx="1225229" cy="6027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5229" cy="602709"/>
            </a:xfrm>
            <a:custGeom>
              <a:avLst/>
              <a:gdLst/>
              <a:ahLst/>
              <a:cxnLst/>
              <a:rect r="r" b="b" t="t" l="l"/>
              <a:pathLst>
                <a:path h="602709" w="1225229">
                  <a:moveTo>
                    <a:pt x="84874" y="0"/>
                  </a:moveTo>
                  <a:lnTo>
                    <a:pt x="1140355" y="0"/>
                  </a:lnTo>
                  <a:cubicBezTo>
                    <a:pt x="1162865" y="0"/>
                    <a:pt x="1184453" y="8942"/>
                    <a:pt x="1200370" y="24859"/>
                  </a:cubicBezTo>
                  <a:cubicBezTo>
                    <a:pt x="1216287" y="40776"/>
                    <a:pt x="1225229" y="62364"/>
                    <a:pt x="1225229" y="84874"/>
                  </a:cubicBezTo>
                  <a:lnTo>
                    <a:pt x="1225229" y="517834"/>
                  </a:lnTo>
                  <a:cubicBezTo>
                    <a:pt x="1225229" y="540344"/>
                    <a:pt x="1216287" y="561932"/>
                    <a:pt x="1200370" y="577849"/>
                  </a:cubicBezTo>
                  <a:cubicBezTo>
                    <a:pt x="1184453" y="593766"/>
                    <a:pt x="1162865" y="602709"/>
                    <a:pt x="1140355" y="602709"/>
                  </a:cubicBezTo>
                  <a:lnTo>
                    <a:pt x="84874" y="602709"/>
                  </a:lnTo>
                  <a:cubicBezTo>
                    <a:pt x="62364" y="602709"/>
                    <a:pt x="40776" y="593766"/>
                    <a:pt x="24859" y="577849"/>
                  </a:cubicBezTo>
                  <a:cubicBezTo>
                    <a:pt x="8942" y="561932"/>
                    <a:pt x="0" y="540344"/>
                    <a:pt x="0" y="517834"/>
                  </a:cubicBezTo>
                  <a:lnTo>
                    <a:pt x="0" y="84874"/>
                  </a:lnTo>
                  <a:cubicBezTo>
                    <a:pt x="0" y="62364"/>
                    <a:pt x="8942" y="40776"/>
                    <a:pt x="24859" y="24859"/>
                  </a:cubicBezTo>
                  <a:cubicBezTo>
                    <a:pt x="40776" y="8942"/>
                    <a:pt x="62364" y="0"/>
                    <a:pt x="84874" y="0"/>
                  </a:cubicBezTo>
                  <a:close/>
                </a:path>
              </a:pathLst>
            </a:custGeom>
            <a:solidFill>
              <a:srgbClr val="4154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5229" cy="650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15466" y="7029776"/>
            <a:ext cx="5761817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Consumidores Potenciales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057534" y="6565021"/>
            <a:ext cx="4652040" cy="2288409"/>
            <a:chOff x="0" y="0"/>
            <a:chExt cx="1225229" cy="6027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5229" cy="602709"/>
            </a:xfrm>
            <a:custGeom>
              <a:avLst/>
              <a:gdLst/>
              <a:ahLst/>
              <a:cxnLst/>
              <a:rect r="r" b="b" t="t" l="l"/>
              <a:pathLst>
                <a:path h="602709" w="1225229">
                  <a:moveTo>
                    <a:pt x="84874" y="0"/>
                  </a:moveTo>
                  <a:lnTo>
                    <a:pt x="1140355" y="0"/>
                  </a:lnTo>
                  <a:cubicBezTo>
                    <a:pt x="1162865" y="0"/>
                    <a:pt x="1184453" y="8942"/>
                    <a:pt x="1200370" y="24859"/>
                  </a:cubicBezTo>
                  <a:cubicBezTo>
                    <a:pt x="1216287" y="40776"/>
                    <a:pt x="1225229" y="62364"/>
                    <a:pt x="1225229" y="84874"/>
                  </a:cubicBezTo>
                  <a:lnTo>
                    <a:pt x="1225229" y="517834"/>
                  </a:lnTo>
                  <a:cubicBezTo>
                    <a:pt x="1225229" y="540344"/>
                    <a:pt x="1216287" y="561932"/>
                    <a:pt x="1200370" y="577849"/>
                  </a:cubicBezTo>
                  <a:cubicBezTo>
                    <a:pt x="1184453" y="593766"/>
                    <a:pt x="1162865" y="602709"/>
                    <a:pt x="1140355" y="602709"/>
                  </a:cubicBezTo>
                  <a:lnTo>
                    <a:pt x="84874" y="602709"/>
                  </a:lnTo>
                  <a:cubicBezTo>
                    <a:pt x="62364" y="602709"/>
                    <a:pt x="40776" y="593766"/>
                    <a:pt x="24859" y="577849"/>
                  </a:cubicBezTo>
                  <a:cubicBezTo>
                    <a:pt x="8942" y="561932"/>
                    <a:pt x="0" y="540344"/>
                    <a:pt x="0" y="517834"/>
                  </a:cubicBezTo>
                  <a:lnTo>
                    <a:pt x="0" y="84874"/>
                  </a:lnTo>
                  <a:cubicBezTo>
                    <a:pt x="0" y="62364"/>
                    <a:pt x="8942" y="40776"/>
                    <a:pt x="24859" y="24859"/>
                  </a:cubicBezTo>
                  <a:cubicBezTo>
                    <a:pt x="40776" y="8942"/>
                    <a:pt x="62364" y="0"/>
                    <a:pt x="84874" y="0"/>
                  </a:cubicBezTo>
                  <a:close/>
                </a:path>
              </a:pathLst>
            </a:custGeom>
            <a:solidFill>
              <a:srgbClr val="4154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25229" cy="650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841592" y="7029776"/>
            <a:ext cx="5083923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Poppins Bold"/>
              </a:rPr>
              <a:t>Análisis de la Competencia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747364" y="3324206"/>
            <a:ext cx="10350440" cy="2288409"/>
            <a:chOff x="0" y="0"/>
            <a:chExt cx="13800587" cy="305121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202720" cy="3051212"/>
              <a:chOff x="0" y="0"/>
              <a:chExt cx="1225229" cy="60270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25229" cy="602709"/>
              </a:xfrm>
              <a:custGeom>
                <a:avLst/>
                <a:gdLst/>
                <a:ahLst/>
                <a:cxnLst/>
                <a:rect r="r" b="b" t="t" l="l"/>
                <a:pathLst>
                  <a:path h="602709" w="1225229">
                    <a:moveTo>
                      <a:pt x="84874" y="0"/>
                    </a:moveTo>
                    <a:lnTo>
                      <a:pt x="1140355" y="0"/>
                    </a:lnTo>
                    <a:cubicBezTo>
                      <a:pt x="1162865" y="0"/>
                      <a:pt x="1184453" y="8942"/>
                      <a:pt x="1200370" y="24859"/>
                    </a:cubicBezTo>
                    <a:cubicBezTo>
                      <a:pt x="1216287" y="40776"/>
                      <a:pt x="1225229" y="62364"/>
                      <a:pt x="1225229" y="84874"/>
                    </a:cubicBezTo>
                    <a:lnTo>
                      <a:pt x="1225229" y="517834"/>
                    </a:lnTo>
                    <a:cubicBezTo>
                      <a:pt x="1225229" y="540344"/>
                      <a:pt x="1216287" y="561932"/>
                      <a:pt x="1200370" y="577849"/>
                    </a:cubicBezTo>
                    <a:cubicBezTo>
                      <a:pt x="1184453" y="593766"/>
                      <a:pt x="1162865" y="602709"/>
                      <a:pt x="1140355" y="602709"/>
                    </a:cubicBezTo>
                    <a:lnTo>
                      <a:pt x="84874" y="602709"/>
                    </a:lnTo>
                    <a:cubicBezTo>
                      <a:pt x="62364" y="602709"/>
                      <a:pt x="40776" y="593766"/>
                      <a:pt x="24859" y="577849"/>
                    </a:cubicBezTo>
                    <a:cubicBezTo>
                      <a:pt x="8942" y="561932"/>
                      <a:pt x="0" y="540344"/>
                      <a:pt x="0" y="517834"/>
                    </a:cubicBezTo>
                    <a:lnTo>
                      <a:pt x="0" y="84874"/>
                    </a:lnTo>
                    <a:cubicBezTo>
                      <a:pt x="0" y="62364"/>
                      <a:pt x="8942" y="40776"/>
                      <a:pt x="24859" y="24859"/>
                    </a:cubicBezTo>
                    <a:cubicBezTo>
                      <a:pt x="40776" y="8942"/>
                      <a:pt x="62364" y="0"/>
                      <a:pt x="84874" y="0"/>
                    </a:cubicBezTo>
                    <a:close/>
                  </a:path>
                </a:pathLst>
              </a:custGeom>
              <a:solidFill>
                <a:srgbClr val="4154F1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225229" cy="650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7597867" y="0"/>
              <a:ext cx="6202720" cy="3051212"/>
              <a:chOff x="0" y="0"/>
              <a:chExt cx="1225229" cy="60270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25229" cy="602709"/>
              </a:xfrm>
              <a:custGeom>
                <a:avLst/>
                <a:gdLst/>
                <a:ahLst/>
                <a:cxnLst/>
                <a:rect r="r" b="b" t="t" l="l"/>
                <a:pathLst>
                  <a:path h="602709" w="1225229">
                    <a:moveTo>
                      <a:pt x="84874" y="0"/>
                    </a:moveTo>
                    <a:lnTo>
                      <a:pt x="1140355" y="0"/>
                    </a:lnTo>
                    <a:cubicBezTo>
                      <a:pt x="1162865" y="0"/>
                      <a:pt x="1184453" y="8942"/>
                      <a:pt x="1200370" y="24859"/>
                    </a:cubicBezTo>
                    <a:cubicBezTo>
                      <a:pt x="1216287" y="40776"/>
                      <a:pt x="1225229" y="62364"/>
                      <a:pt x="1225229" y="84874"/>
                    </a:cubicBezTo>
                    <a:lnTo>
                      <a:pt x="1225229" y="517834"/>
                    </a:lnTo>
                    <a:cubicBezTo>
                      <a:pt x="1225229" y="540344"/>
                      <a:pt x="1216287" y="561932"/>
                      <a:pt x="1200370" y="577849"/>
                    </a:cubicBezTo>
                    <a:cubicBezTo>
                      <a:pt x="1184453" y="593766"/>
                      <a:pt x="1162865" y="602709"/>
                      <a:pt x="1140355" y="602709"/>
                    </a:cubicBezTo>
                    <a:lnTo>
                      <a:pt x="84874" y="602709"/>
                    </a:lnTo>
                    <a:cubicBezTo>
                      <a:pt x="62364" y="602709"/>
                      <a:pt x="40776" y="593766"/>
                      <a:pt x="24859" y="577849"/>
                    </a:cubicBezTo>
                    <a:cubicBezTo>
                      <a:pt x="8942" y="561932"/>
                      <a:pt x="0" y="540344"/>
                      <a:pt x="0" y="517834"/>
                    </a:cubicBezTo>
                    <a:lnTo>
                      <a:pt x="0" y="84874"/>
                    </a:lnTo>
                    <a:cubicBezTo>
                      <a:pt x="0" y="62364"/>
                      <a:pt x="8942" y="40776"/>
                      <a:pt x="24859" y="24859"/>
                    </a:cubicBezTo>
                    <a:cubicBezTo>
                      <a:pt x="40776" y="8942"/>
                      <a:pt x="62364" y="0"/>
                      <a:pt x="84874" y="0"/>
                    </a:cubicBezTo>
                    <a:close/>
                  </a:path>
                </a:pathLst>
              </a:custGeom>
              <a:solidFill>
                <a:srgbClr val="4154F1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225229" cy="6503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980919" y="654598"/>
              <a:ext cx="5277715" cy="1637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Poppins Bold"/>
                </a:rPr>
                <a:t>Identificación del Mercado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80936" y="654598"/>
              <a:ext cx="5240848" cy="1637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Poppins Bold"/>
                </a:rPr>
                <a:t>Análisis de Mercado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5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17422" y="3501701"/>
            <a:ext cx="3029962" cy="30299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500" r="0" b="-1250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604104"/>
            <a:ext cx="8670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Metodología Kanban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>
                <a:solidFill>
                  <a:srgbClr val="FFFFFF"/>
                </a:solidFill>
                <a:latin typeface="Poppins"/>
              </a:rPr>
              <a:t>MANAGER SOCIETIES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5015" y="7086256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02">
                <a:solidFill>
                  <a:srgbClr val="FFFFFF"/>
                </a:solidFill>
                <a:latin typeface="Poppins Semi-Bold"/>
              </a:rPr>
              <a:t>Definir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06612" y="7086256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02">
                <a:solidFill>
                  <a:srgbClr val="FFFFFF"/>
                </a:solidFill>
                <a:latin typeface="Poppins Semi-Bold"/>
              </a:rPr>
              <a:t>Gestionar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18209" y="7086256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02">
                <a:solidFill>
                  <a:srgbClr val="FFFFFF"/>
                </a:solidFill>
                <a:latin typeface="Poppins Semi-Bold"/>
              </a:rPr>
              <a:t>Mejorar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5894" y="7707056"/>
            <a:ext cx="3813019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70">
                <a:solidFill>
                  <a:srgbClr val="FFFFFF"/>
                </a:solidFill>
                <a:latin typeface="Poppins"/>
              </a:rPr>
              <a:t>Qué haces ahora, Acepta el cambio incremental y evolutivo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7490" y="7707056"/>
            <a:ext cx="3813019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70">
                <a:solidFill>
                  <a:srgbClr val="FFFFFF"/>
                </a:solidFill>
                <a:latin typeface="Poppins"/>
              </a:rPr>
              <a:t>Fomenta los actos de liderazgo, centraté en las necesidades de cliente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49087" y="7707056"/>
            <a:ext cx="3813019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70">
                <a:solidFill>
                  <a:srgbClr val="FFFFFF"/>
                </a:solidFill>
                <a:latin typeface="Poppins"/>
              </a:rPr>
              <a:t>Gestiona el trabajo, no al trabajador y revisa la red de servicios.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640616" y="3501701"/>
            <a:ext cx="3029962" cy="302996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1953" t="0" r="-25217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629019" y="3501701"/>
            <a:ext cx="3029962" cy="302996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17422" y="3501701"/>
            <a:ext cx="3029962" cy="30299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0072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640616" y="3501701"/>
            <a:ext cx="3029962" cy="302996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0316" t="0" r="-297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629019" y="3501701"/>
            <a:ext cx="3029962" cy="30299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3657" t="0" r="-1365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604104"/>
            <a:ext cx="8670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>
                <a:solidFill>
                  <a:srgbClr val="004AAD"/>
                </a:solidFill>
                <a:latin typeface="Poppins Semi-Bold"/>
              </a:rPr>
              <a:t>Metodología Scrum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09650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>
                <a:solidFill>
                  <a:srgbClr val="004AAD"/>
                </a:solidFill>
                <a:latin typeface="Poppins"/>
              </a:rPr>
              <a:t>MANAGER SOCIETIES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5015" y="7086256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02">
                <a:solidFill>
                  <a:srgbClr val="004AAD"/>
                </a:solidFill>
                <a:latin typeface="Poppins Semi-Bold"/>
              </a:rPr>
              <a:t>Sprint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06612" y="7086256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02">
                <a:solidFill>
                  <a:srgbClr val="004AAD"/>
                </a:solidFill>
                <a:latin typeface="Poppins Semi-Bold"/>
              </a:rPr>
              <a:t>Backlog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18209" y="7086256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02">
                <a:solidFill>
                  <a:srgbClr val="004AAD"/>
                </a:solidFill>
                <a:latin typeface="Poppins Semi-Bold"/>
              </a:rPr>
              <a:t>Roles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5894" y="7707056"/>
            <a:ext cx="381301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70">
                <a:solidFill>
                  <a:srgbClr val="004AAD"/>
                </a:solidFill>
                <a:latin typeface="Poppins"/>
              </a:rPr>
              <a:t>Bisemanales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37490" y="7707056"/>
            <a:ext cx="3813019" cy="117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70">
                <a:solidFill>
                  <a:srgbClr val="004AAD"/>
                </a:solidFill>
                <a:latin typeface="Poppins"/>
              </a:rPr>
              <a:t>Planificaciones de Sprints e incrementos de valor sobre el proyecto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49087" y="7707056"/>
            <a:ext cx="3813019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70">
                <a:solidFill>
                  <a:srgbClr val="004AAD"/>
                </a:solidFill>
                <a:latin typeface="Poppins"/>
              </a:rPr>
              <a:t>Product Owner Vs Desarrollador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5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17422" y="3501701"/>
            <a:ext cx="3029962" cy="30299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8422" t="-9177" r="-5166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640616" y="3501701"/>
            <a:ext cx="3029962" cy="302996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51" t="-18949" r="-163312" b="-1767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629019" y="3501701"/>
            <a:ext cx="3029962" cy="302996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7437" t="0" r="-1164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604104"/>
            <a:ext cx="8670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Metodología Trello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09650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>
                <a:solidFill>
                  <a:srgbClr val="FFFFFF"/>
                </a:solidFill>
                <a:latin typeface="Poppins"/>
              </a:rPr>
              <a:t>MANAGER SOCIETIES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5015" y="7086256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02">
                <a:solidFill>
                  <a:srgbClr val="FFFFFF"/>
                </a:solidFill>
                <a:latin typeface="Poppins Semi-Bold"/>
              </a:rPr>
              <a:t>Sprint Planning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06612" y="7086256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02">
                <a:solidFill>
                  <a:srgbClr val="FFFFFF"/>
                </a:solidFill>
                <a:latin typeface="Poppins Semi-Bold"/>
              </a:rPr>
              <a:t>Sprint Backlog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18209" y="7076731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-102">
                <a:solidFill>
                  <a:srgbClr val="FFFFFF"/>
                </a:solidFill>
                <a:latin typeface="Poppins Semi-Bold"/>
              </a:rPr>
              <a:t>Product Backlog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5894" y="7707056"/>
            <a:ext cx="381301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70">
                <a:solidFill>
                  <a:srgbClr val="FFFFFF"/>
                </a:solidFill>
                <a:latin typeface="Poppins"/>
              </a:rPr>
              <a:t>Engloba las tareas generales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37490" y="7707056"/>
            <a:ext cx="3813019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70">
                <a:solidFill>
                  <a:srgbClr val="FFFFFF"/>
                </a:solidFill>
                <a:latin typeface="Poppins"/>
              </a:rPr>
              <a:t>Engloba las distintas funcionalidades requeridas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49087" y="7707056"/>
            <a:ext cx="3813019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-70">
                <a:solidFill>
                  <a:srgbClr val="FFFFFF"/>
                </a:solidFill>
                <a:latin typeface="Poppins"/>
              </a:rPr>
              <a:t>Engloba cada una de las distintas HUs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4154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79487" y="2877708"/>
            <a:ext cx="3086100" cy="1123692"/>
            <a:chOff x="0" y="0"/>
            <a:chExt cx="812800" cy="295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5952"/>
            </a:xfrm>
            <a:custGeom>
              <a:avLst/>
              <a:gdLst/>
              <a:ahLst/>
              <a:cxnLst/>
              <a:rect r="r" b="b" t="t" l="l"/>
              <a:pathLst>
                <a:path h="29595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5952"/>
                  </a:lnTo>
                  <a:lnTo>
                    <a:pt x="0" y="2959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43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70776"/>
            <a:ext cx="998421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Modelo vista controlador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09650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99"/>
              </a:lnSpc>
            </a:pPr>
            <a:r>
              <a:rPr lang="en-US" sz="1999" spc="779">
                <a:solidFill>
                  <a:srgbClr val="FFFFFF"/>
                </a:solidFill>
                <a:latin typeface="Poppins"/>
              </a:rPr>
              <a:t>MANAGER SOCIETIES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5256" y="8056077"/>
            <a:ext cx="14191809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740"/>
              </a:lnSpc>
              <a:buFont typeface="Arial"/>
              <a:buChar char="•"/>
            </a:pPr>
            <a:r>
              <a:rPr lang="en-US" sz="2200" spc="-70">
                <a:solidFill>
                  <a:srgbClr val="FFFFFF"/>
                </a:solidFill>
                <a:latin typeface="Poppins"/>
              </a:rPr>
              <a:t>Modelo: Representación, lógica de negocio y acceso al almacenamiento de datos.</a:t>
            </a:r>
          </a:p>
          <a:p>
            <a:pPr marL="474981" indent="-237491" lvl="1">
              <a:lnSpc>
                <a:spcPts val="3740"/>
              </a:lnSpc>
              <a:buFont typeface="Arial"/>
              <a:buChar char="•"/>
            </a:pPr>
            <a:r>
              <a:rPr lang="en-US" sz="2200" spc="-70">
                <a:solidFill>
                  <a:srgbClr val="FFFFFF"/>
                </a:solidFill>
                <a:latin typeface="Poppins"/>
              </a:rPr>
              <a:t>Vista: Recepción de datos y muestra de estos.</a:t>
            </a:r>
          </a:p>
          <a:p>
            <a:pPr marL="474981" indent="-237491" lvl="1">
              <a:lnSpc>
                <a:spcPts val="3740"/>
              </a:lnSpc>
              <a:buFont typeface="Arial"/>
              <a:buChar char="•"/>
            </a:pPr>
            <a:r>
              <a:rPr lang="en-US" sz="2200" spc="-70">
                <a:solidFill>
                  <a:srgbClr val="FFFFFF"/>
                </a:solidFill>
                <a:latin typeface="Poppins"/>
              </a:rPr>
              <a:t>Controlador: Intermediario entre Vista y Modelo en base a eventos.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608625" y="5989410"/>
            <a:ext cx="3086100" cy="1123692"/>
            <a:chOff x="0" y="0"/>
            <a:chExt cx="812800" cy="2959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95952"/>
            </a:xfrm>
            <a:custGeom>
              <a:avLst/>
              <a:gdLst/>
              <a:ahLst/>
              <a:cxnLst/>
              <a:rect r="r" b="b" t="t" l="l"/>
              <a:pathLst>
                <a:path h="29595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5952"/>
                  </a:lnTo>
                  <a:lnTo>
                    <a:pt x="0" y="2959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343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438326" y="5989410"/>
            <a:ext cx="3086100" cy="1123692"/>
            <a:chOff x="0" y="0"/>
            <a:chExt cx="812800" cy="2959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95952"/>
            </a:xfrm>
            <a:custGeom>
              <a:avLst/>
              <a:gdLst/>
              <a:ahLst/>
              <a:cxnLst/>
              <a:rect r="r" b="b" t="t" l="l"/>
              <a:pathLst>
                <a:path h="29595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5952"/>
                  </a:lnTo>
                  <a:lnTo>
                    <a:pt x="0" y="2959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343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25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4810411" y="3458604"/>
            <a:ext cx="2420795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4791361" y="3439554"/>
            <a:ext cx="0" cy="3673547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6694725" y="6341835"/>
            <a:ext cx="4667707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6285495" y="6913206"/>
            <a:ext cx="511503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6297801" y="4299548"/>
            <a:ext cx="1634406" cy="138310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0200197" y="4274557"/>
            <a:ext cx="1625438" cy="1393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7450912" y="3234132"/>
            <a:ext cx="3086100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70">
                <a:solidFill>
                  <a:srgbClr val="004AAD"/>
                </a:solidFill>
                <a:latin typeface="Poppins Bold"/>
              </a:rPr>
              <a:t>Controlador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61000" y="6326783"/>
            <a:ext cx="3086100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70">
                <a:solidFill>
                  <a:srgbClr val="004AAD"/>
                </a:solidFill>
                <a:latin typeface="Poppins Bold"/>
              </a:rPr>
              <a:t>Vista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00531" y="6326783"/>
            <a:ext cx="3086100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-70">
                <a:solidFill>
                  <a:srgbClr val="004AAD"/>
                </a:solidFill>
                <a:latin typeface="Poppins Bold"/>
              </a:rPr>
              <a:t>Modelo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010575" y="1835855"/>
            <a:ext cx="12266850" cy="8006164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2"/>
              <a:stretch>
                <a:fillRect l="-17330" t="0" r="-1733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121048" y="424543"/>
            <a:ext cx="8045904" cy="1208314"/>
            <a:chOff x="0" y="0"/>
            <a:chExt cx="2119086" cy="3182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9086" cy="318239"/>
            </a:xfrm>
            <a:custGeom>
              <a:avLst/>
              <a:gdLst/>
              <a:ahLst/>
              <a:cxnLst/>
              <a:rect r="r" b="b" t="t" l="l"/>
              <a:pathLst>
                <a:path h="318239" w="2119086">
                  <a:moveTo>
                    <a:pt x="49073" y="0"/>
                  </a:moveTo>
                  <a:lnTo>
                    <a:pt x="2070013" y="0"/>
                  </a:lnTo>
                  <a:cubicBezTo>
                    <a:pt x="2083028" y="0"/>
                    <a:pt x="2095509" y="5170"/>
                    <a:pt x="2104713" y="14373"/>
                  </a:cubicBezTo>
                  <a:cubicBezTo>
                    <a:pt x="2113916" y="23576"/>
                    <a:pt x="2119086" y="36058"/>
                    <a:pt x="2119086" y="49073"/>
                  </a:cubicBezTo>
                  <a:lnTo>
                    <a:pt x="2119086" y="269166"/>
                  </a:lnTo>
                  <a:cubicBezTo>
                    <a:pt x="2119086" y="282181"/>
                    <a:pt x="2113916" y="294663"/>
                    <a:pt x="2104713" y="303866"/>
                  </a:cubicBezTo>
                  <a:cubicBezTo>
                    <a:pt x="2095509" y="313069"/>
                    <a:pt x="2083028" y="318239"/>
                    <a:pt x="2070013" y="318239"/>
                  </a:cubicBezTo>
                  <a:lnTo>
                    <a:pt x="49073" y="318239"/>
                  </a:lnTo>
                  <a:cubicBezTo>
                    <a:pt x="36058" y="318239"/>
                    <a:pt x="23576" y="313069"/>
                    <a:pt x="14373" y="303866"/>
                  </a:cubicBezTo>
                  <a:cubicBezTo>
                    <a:pt x="5170" y="294663"/>
                    <a:pt x="0" y="282181"/>
                    <a:pt x="0" y="269166"/>
                  </a:cubicBezTo>
                  <a:lnTo>
                    <a:pt x="0" y="49073"/>
                  </a:lnTo>
                  <a:cubicBezTo>
                    <a:pt x="0" y="36058"/>
                    <a:pt x="5170" y="23576"/>
                    <a:pt x="14373" y="14373"/>
                  </a:cubicBezTo>
                  <a:cubicBezTo>
                    <a:pt x="23576" y="5170"/>
                    <a:pt x="36058" y="0"/>
                    <a:pt x="49073" y="0"/>
                  </a:cubicBezTo>
                  <a:close/>
                </a:path>
              </a:pathLst>
            </a:custGeom>
            <a:solidFill>
              <a:srgbClr val="4154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19086" cy="375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08893" y="547688"/>
            <a:ext cx="8670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>
                <a:solidFill>
                  <a:srgbClr val="FFFFFF"/>
                </a:solidFill>
                <a:latin typeface="Poppins Semi-Bold"/>
              </a:rPr>
              <a:t>Módulo - Login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DAF9sqJwqZA</dc:identifier>
  <dcterms:modified xsi:type="dcterms:W3CDTF">2011-08-01T06:04:30Z</dcterms:modified>
  <cp:revision>1</cp:revision>
  <dc:title>TFG - Manager Societies</dc:title>
</cp:coreProperties>
</file>